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1"/>
  </p:notesMasterIdLst>
  <p:sldIdLst>
    <p:sldId id="256" r:id="rId2"/>
    <p:sldId id="257" r:id="rId3"/>
    <p:sldId id="258" r:id="rId4"/>
    <p:sldId id="266" r:id="rId5"/>
    <p:sldId id="274" r:id="rId6"/>
    <p:sldId id="275" r:id="rId7"/>
    <p:sldId id="276" r:id="rId8"/>
    <p:sldId id="277" r:id="rId9"/>
    <p:sldId id="279" r:id="rId10"/>
    <p:sldId id="267" r:id="rId11"/>
    <p:sldId id="268" r:id="rId12"/>
    <p:sldId id="269" r:id="rId13"/>
    <p:sldId id="270" r:id="rId14"/>
    <p:sldId id="271" r:id="rId15"/>
    <p:sldId id="273" r:id="rId16"/>
    <p:sldId id="287" r:id="rId17"/>
    <p:sldId id="288" r:id="rId18"/>
    <p:sldId id="261" r:id="rId19"/>
    <p:sldId id="262" r:id="rId20"/>
    <p:sldId id="263" r:id="rId21"/>
    <p:sldId id="264" r:id="rId22"/>
    <p:sldId id="265" r:id="rId23"/>
    <p:sldId id="280" r:id="rId24"/>
    <p:sldId id="281" r:id="rId25"/>
    <p:sldId id="282" r:id="rId26"/>
    <p:sldId id="283" r:id="rId27"/>
    <p:sldId id="284" r:id="rId28"/>
    <p:sldId id="285" r:id="rId29"/>
    <p:sldId id="286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61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AEA16-C65F-426F-9150-072D18B1138D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EB097-D510-4040-B5ED-BF96547F74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EB097-D510-4040-B5ED-BF96547F7416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F2E6084-133C-4CF7-89ED-1E4FA4699F43}" type="datetimeFigureOut">
              <a:rPr lang="ru-RU" smtClean="0"/>
              <a:pPr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75B89CE-04A5-4068-B7CC-A9067224A67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4" y="357166"/>
            <a:ext cx="3786214" cy="471478"/>
          </a:xfrm>
        </p:spPr>
        <p:txBody>
          <a:bodyPr>
            <a:normAutofit/>
          </a:bodyPr>
          <a:lstStyle/>
          <a:p>
            <a:r>
              <a:rPr lang="ru-RU" sz="1600" b="1" dirty="0" smtClean="0"/>
              <a:t>Надёжность электроснабжения</a:t>
            </a:r>
            <a:endParaRPr lang="ru-RU" sz="1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800" b="1" smtClean="0">
                <a:solidFill>
                  <a:srgbClr val="0070C0"/>
                </a:solidFill>
              </a:rPr>
              <a:t>Лекция </a:t>
            </a:r>
            <a:r>
              <a:rPr lang="ru-RU" sz="1800" b="1" smtClean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7158" y="6286520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2020-2021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2976" y="2786058"/>
            <a:ext cx="735811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Технические показатели надежности элементов электрических систем и их определение</a:t>
            </a:r>
            <a:endParaRPr lang="ru-RU" sz="3200" dirty="0" smtClean="0"/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2863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rgbClr val="3333CC"/>
                </a:solidFill>
              </a:rPr>
              <a:t>Показатели надежности восстанавливаемых элементов (объектов, систем)</a:t>
            </a:r>
            <a:endParaRPr lang="ru-RU" sz="28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685924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Процесс эксплуатации ремонтируемых изделий можно представить как последовательное чередование интервалов времени работоспособного и неработоспособного состояний.</a:t>
            </a:r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3643314"/>
            <a:ext cx="7858180" cy="265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771508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Показатели безотказности ремонтируемых объектов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571612"/>
            <a:ext cx="8715436" cy="4495800"/>
          </a:xfrm>
        </p:spPr>
        <p:txBody>
          <a:bodyPr/>
          <a:lstStyle/>
          <a:p>
            <a:r>
              <a:rPr lang="ru-RU" dirty="0" smtClean="0"/>
              <a:t>вероятность безотказной работы P (</a:t>
            </a:r>
            <a:r>
              <a:rPr lang="ru-RU" dirty="0" err="1" smtClean="0"/>
              <a:t>t</a:t>
            </a:r>
            <a:r>
              <a:rPr lang="ru-RU" dirty="0" smtClean="0"/>
              <a:t>), </a:t>
            </a:r>
          </a:p>
          <a:p>
            <a:r>
              <a:rPr lang="ru-RU" dirty="0" smtClean="0"/>
              <a:t>параметр потока отказов </a:t>
            </a:r>
            <a:r>
              <a:rPr lang="ru-RU" dirty="0" err="1" smtClean="0"/>
              <a:t>ω </a:t>
            </a:r>
            <a:r>
              <a:rPr lang="ru-RU" dirty="0" smtClean="0"/>
              <a:t>(</a:t>
            </a:r>
            <a:r>
              <a:rPr lang="ru-RU" dirty="0" err="1" smtClean="0"/>
              <a:t>t</a:t>
            </a:r>
            <a:r>
              <a:rPr lang="ru-RU" dirty="0" smtClean="0"/>
              <a:t>), </a:t>
            </a:r>
          </a:p>
          <a:p>
            <a:r>
              <a:rPr lang="ru-RU" dirty="0" smtClean="0"/>
              <a:t>средняя наработка на отказ Т.</a:t>
            </a:r>
          </a:p>
          <a:p>
            <a:pPr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	Вероятность безотказной работы для нового оборудования рассматривается до первого отказа, а для оборудования, находящегося в эксплуатации, – до отказа после восстановления </a:t>
            </a:r>
            <a:r>
              <a:rPr lang="ru-RU" dirty="0" err="1" smtClean="0"/>
              <a:t>работоспо-собного</a:t>
            </a:r>
            <a:r>
              <a:rPr lang="ru-RU" dirty="0" smtClean="0"/>
              <a:t> состояния.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557194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Параметр потока отказов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43050"/>
            <a:ext cx="8715436" cy="449580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представляет собой отношение математического ожидания числа отказов восстанавливаемого объекта за достаточно малую его наработку к значению этой наработки. </a:t>
            </a:r>
          </a:p>
          <a:p>
            <a:pPr>
              <a:buNone/>
            </a:pPr>
            <a:r>
              <a:rPr lang="ru-RU" sz="2600" dirty="0" smtClean="0"/>
              <a:t>	При этом число элементов в процессе опыта остается неизменным (отказавшие элементы заменяются новыми), что соответствует реальному процессу эксплуатации. </a:t>
            </a:r>
            <a:endParaRPr lang="ru-RU"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Параметр потока отказов </a:t>
            </a:r>
            <a:endParaRPr lang="ru-RU" sz="3200" dirty="0"/>
          </a:p>
        </p:txBody>
      </p:sp>
      <p:pic>
        <p:nvPicPr>
          <p:cNvPr id="4" name="Содержимое 3"/>
          <p:cNvPicPr>
            <a:picLocks noGrp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714488"/>
            <a:ext cx="4071966" cy="1304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28596" y="3429000"/>
            <a:ext cx="8429684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где	∆</a:t>
            </a:r>
            <a:r>
              <a:rPr lang="ru-RU" sz="2600" dirty="0" err="1" smtClean="0"/>
              <a:t>t</a:t>
            </a:r>
            <a:r>
              <a:rPr lang="ru-RU" sz="2600" dirty="0" smtClean="0"/>
              <a:t> – малый отрезок наработки;</a:t>
            </a:r>
          </a:p>
          <a:p>
            <a:r>
              <a:rPr lang="ru-RU" sz="2600" dirty="0" smtClean="0"/>
              <a:t>	</a:t>
            </a:r>
            <a:r>
              <a:rPr lang="ru-RU" sz="2600" dirty="0" err="1" smtClean="0"/>
              <a:t>r</a:t>
            </a:r>
            <a:r>
              <a:rPr lang="ru-RU" sz="2600" dirty="0" smtClean="0"/>
              <a:t> (</a:t>
            </a:r>
            <a:r>
              <a:rPr lang="ru-RU" sz="2600" dirty="0" err="1" smtClean="0"/>
              <a:t>t</a:t>
            </a:r>
            <a:r>
              <a:rPr lang="ru-RU" sz="2600" dirty="0" smtClean="0"/>
              <a:t>) – число отказов, наступивших от начального 	момента времени до достижения наработки </a:t>
            </a:r>
            <a:r>
              <a:rPr lang="ru-RU" sz="2600" dirty="0" err="1" smtClean="0"/>
              <a:t>t</a:t>
            </a:r>
            <a:r>
              <a:rPr lang="ru-RU" sz="2600" dirty="0" smtClean="0"/>
              <a:t>. </a:t>
            </a:r>
          </a:p>
          <a:p>
            <a:endParaRPr lang="ru-RU" sz="2600" dirty="0" smtClean="0"/>
          </a:p>
          <a:p>
            <a:r>
              <a:rPr lang="ru-RU" sz="2600" dirty="0" smtClean="0"/>
              <a:t>Разность </a:t>
            </a:r>
            <a:r>
              <a:rPr lang="ru-RU" sz="2600" dirty="0" err="1" smtClean="0"/>
              <a:t>r</a:t>
            </a:r>
            <a:r>
              <a:rPr lang="ru-RU" sz="2600" dirty="0" smtClean="0"/>
              <a:t> (</a:t>
            </a:r>
            <a:r>
              <a:rPr lang="ru-RU" sz="2600" dirty="0" err="1" smtClean="0"/>
              <a:t>t</a:t>
            </a:r>
            <a:r>
              <a:rPr lang="ru-RU" sz="2600" dirty="0" smtClean="0"/>
              <a:t> + ∆</a:t>
            </a:r>
            <a:r>
              <a:rPr lang="ru-RU" sz="2600" dirty="0" err="1" smtClean="0"/>
              <a:t>t</a:t>
            </a:r>
            <a:r>
              <a:rPr lang="ru-RU" sz="2600" dirty="0" smtClean="0"/>
              <a:t>) – </a:t>
            </a:r>
            <a:r>
              <a:rPr lang="ru-RU" sz="2600" dirty="0" err="1" smtClean="0"/>
              <a:t>r</a:t>
            </a:r>
            <a:r>
              <a:rPr lang="ru-RU" sz="2600" dirty="0" smtClean="0"/>
              <a:t> (</a:t>
            </a:r>
            <a:r>
              <a:rPr lang="ru-RU" sz="2600" dirty="0" err="1" smtClean="0"/>
              <a:t>t</a:t>
            </a:r>
            <a:r>
              <a:rPr lang="ru-RU" sz="2600" dirty="0" smtClean="0"/>
              <a:t>) представляет собой число отказов на отрезке ∆</a:t>
            </a:r>
            <a:r>
              <a:rPr lang="ru-RU" sz="2600" dirty="0" err="1" smtClean="0"/>
              <a:t>t</a:t>
            </a:r>
            <a:r>
              <a:rPr lang="ru-RU" sz="2600" dirty="0" smtClean="0"/>
              <a:t>.</a:t>
            </a:r>
          </a:p>
          <a:p>
            <a:endParaRPr lang="ru-RU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786874" cy="990600"/>
          </a:xfrm>
        </p:spPr>
        <p:txBody>
          <a:bodyPr>
            <a:no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Среднее значение параметра потока отказов (частота отказов или средняя повреждаемость)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4143380"/>
            <a:ext cx="8153400" cy="57150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где  (t</a:t>
            </a:r>
            <a:r>
              <a:rPr lang="ru-RU" sz="2600" baseline="-25000" dirty="0" smtClean="0"/>
              <a:t>2</a:t>
            </a:r>
            <a:r>
              <a:rPr lang="ru-RU" sz="2600" dirty="0" smtClean="0"/>
              <a:t> – t</a:t>
            </a:r>
            <a:r>
              <a:rPr lang="ru-RU" sz="2600" baseline="-25000" dirty="0" smtClean="0"/>
              <a:t>1</a:t>
            </a:r>
            <a:r>
              <a:rPr lang="ru-RU" sz="2600" dirty="0" smtClean="0"/>
              <a:t> ) – конечный отрезок времени.</a:t>
            </a:r>
          </a:p>
          <a:p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2214554"/>
            <a:ext cx="4929222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471742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Для ремонтируемого объекта, при эксплуатации которого допускается многократное восстановление работоспособности оборудования, удобным показателем надежности является также </a:t>
            </a:r>
            <a:r>
              <a:rPr lang="ru-RU" sz="2600" b="1" i="1" dirty="0" smtClean="0"/>
              <a:t>среднее число часов работы между двумя соседними отказами</a:t>
            </a:r>
            <a:r>
              <a:rPr lang="ru-RU" sz="2600" dirty="0" smtClean="0"/>
              <a:t> </a:t>
            </a:r>
            <a:r>
              <a:rPr lang="ru-RU" sz="2600" b="1" i="1" dirty="0" smtClean="0"/>
              <a:t>Т</a:t>
            </a:r>
            <a:r>
              <a:rPr lang="ru-RU" sz="2600" dirty="0" smtClean="0"/>
              <a:t>. </a:t>
            </a:r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4071942"/>
            <a:ext cx="2000264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57158" y="5357826"/>
            <a:ext cx="842968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Где	</a:t>
            </a:r>
            <a:r>
              <a:rPr lang="ru-RU" sz="2600" dirty="0" err="1" smtClean="0"/>
              <a:t>t</a:t>
            </a:r>
            <a:r>
              <a:rPr lang="ru-RU" sz="2600" dirty="0" smtClean="0"/>
              <a:t> – суммарная наработка;</a:t>
            </a:r>
          </a:p>
          <a:p>
            <a:r>
              <a:rPr lang="ru-RU" sz="2600" dirty="0" smtClean="0"/>
              <a:t>	</a:t>
            </a:r>
            <a:r>
              <a:rPr lang="ru-RU" sz="2600" dirty="0" err="1" smtClean="0"/>
              <a:t>r</a:t>
            </a:r>
            <a:r>
              <a:rPr lang="ru-RU" sz="2600" dirty="0" smtClean="0"/>
              <a:t> (</a:t>
            </a:r>
            <a:r>
              <a:rPr lang="ru-RU" sz="2600" dirty="0" err="1" smtClean="0"/>
              <a:t>t</a:t>
            </a:r>
            <a:r>
              <a:rPr lang="ru-RU" sz="2600" dirty="0" smtClean="0"/>
              <a:t>) – число отказов во время этой наработки.</a:t>
            </a:r>
            <a:endParaRPr lang="ru-RU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7030A0"/>
                </a:solidFill>
              </a:rPr>
              <a:t>Ремонтопригодность</a:t>
            </a:r>
            <a:endParaRPr lang="ru-RU" sz="32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Ремонтопригодность. Показатели ремонтопригодности необходимы для ремонтируемых объектов. Время ремонта является случайной величиной. Она слагается из времени, затрачиваемого на обнаружение отказа, времени поиска отказавших элементов и устранения последствий отказа.</a:t>
            </a:r>
          </a:p>
          <a:p>
            <a:r>
              <a:rPr lang="ru-RU" dirty="0" smtClean="0"/>
              <a:t>Для количественной оценки ремонтопригодности наиболее часто применяются: P (</a:t>
            </a:r>
            <a:r>
              <a:rPr lang="ru-RU" dirty="0" err="1" smtClean="0"/>
              <a:t>t</a:t>
            </a:r>
            <a:r>
              <a:rPr lang="ru-RU" dirty="0" smtClean="0"/>
              <a:t> в ) – вероятность того, что среднее время восстановления объекта не превысит заданное значение, и среднее время восстановления Т в – математическое</a:t>
            </a:r>
            <a:r>
              <a:rPr lang="en-US" dirty="0" smtClean="0"/>
              <a:t> </a:t>
            </a:r>
            <a:r>
              <a:rPr lang="ru-RU" dirty="0" smtClean="0"/>
              <a:t>ожидание времени ремонта отказавшего объекта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286116" y="1785926"/>
            <a:ext cx="22574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714348" y="2857496"/>
            <a:ext cx="807249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где </a:t>
            </a:r>
            <a:r>
              <a:rPr lang="en-US" dirty="0" smtClean="0"/>
              <a:t>	</a:t>
            </a:r>
            <a:r>
              <a:rPr lang="ru-RU" dirty="0" err="1" smtClean="0"/>
              <a:t>t</a:t>
            </a:r>
            <a:r>
              <a:rPr lang="ru-RU" dirty="0" smtClean="0"/>
              <a:t> </a:t>
            </a:r>
            <a:r>
              <a:rPr lang="ru-RU" baseline="-25000" dirty="0" err="1" smtClean="0"/>
              <a:t>вi</a:t>
            </a:r>
            <a:r>
              <a:rPr lang="ru-RU" dirty="0" smtClean="0"/>
              <a:t> – время текущего ремонта i-го объекта;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ru-RU" dirty="0" err="1" smtClean="0"/>
              <a:t>f</a:t>
            </a:r>
            <a:r>
              <a:rPr lang="ru-RU" dirty="0" smtClean="0"/>
              <a:t> (</a:t>
            </a:r>
            <a:r>
              <a:rPr lang="ru-RU" dirty="0" err="1" smtClean="0"/>
              <a:t>t</a:t>
            </a:r>
            <a:r>
              <a:rPr lang="ru-RU" dirty="0" smtClean="0"/>
              <a:t> в ) – плотность распределения случайной величины времени </a:t>
            </a:r>
            <a:r>
              <a:rPr lang="en-US" dirty="0" smtClean="0"/>
              <a:t>	</a:t>
            </a:r>
            <a:r>
              <a:rPr lang="ru-RU" dirty="0" smtClean="0"/>
              <a:t>ремонта.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	</a:t>
            </a:r>
            <a:r>
              <a:rPr lang="ru-RU" dirty="0" smtClean="0"/>
              <a:t>Если</a:t>
            </a:r>
            <a:r>
              <a:rPr lang="en-US" dirty="0" smtClean="0"/>
              <a:t> </a:t>
            </a:r>
            <a:r>
              <a:rPr lang="ru-RU" dirty="0" smtClean="0"/>
              <a:t>в процессе эксплуатации электрооборудования ведется учет отказов и фиксируется время выполнения ремонтных работ, среднее время восстановления</a:t>
            </a:r>
            <a:r>
              <a:rPr lang="en-US" dirty="0" smtClean="0"/>
              <a:t> </a:t>
            </a:r>
            <a:r>
              <a:rPr lang="ru-RU" dirty="0" smtClean="0"/>
              <a:t>можно определить на основе статистических данных по формуле</a:t>
            </a:r>
            <a:endParaRPr lang="en-US" dirty="0" smtClean="0"/>
          </a:p>
          <a:p>
            <a:endParaRPr lang="ru-RU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5072074"/>
            <a:ext cx="3939461" cy="1162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357166"/>
            <a:ext cx="8153400" cy="64294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3333CC"/>
                </a:solidFill>
              </a:rPr>
              <a:t>Комплексные показатели надежности</a:t>
            </a:r>
            <a:r>
              <a:rPr lang="ru-RU" sz="3200" dirty="0" smtClean="0">
                <a:solidFill>
                  <a:srgbClr val="3333CC"/>
                </a:solidFill>
              </a:rPr>
              <a:t/>
            </a:r>
            <a:br>
              <a:rPr lang="ru-RU" sz="3200" dirty="0" smtClean="0">
                <a:solidFill>
                  <a:srgbClr val="3333CC"/>
                </a:solidFill>
              </a:rPr>
            </a:b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114684"/>
          </a:xfrm>
        </p:spPr>
        <p:txBody>
          <a:bodyPr>
            <a:normAutofit/>
          </a:bodyPr>
          <a:lstStyle/>
          <a:p>
            <a:r>
              <a:rPr lang="ru-RU" sz="2600" b="1" i="1" dirty="0" smtClean="0"/>
              <a:t>Коэффициент готовности</a:t>
            </a:r>
            <a:r>
              <a:rPr lang="ru-RU" sz="2600" dirty="0" smtClean="0"/>
              <a:t> – это вероятность того, что объект окажется в работоспособном состоянии в произвольный момент времени, кроме планируемых периодов, в течение которых применение его по назначению не предусмотрено (плановые профилактические мероприятия).</a:t>
            </a:r>
          </a:p>
          <a:p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357694"/>
            <a:ext cx="2143140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785786" y="5286388"/>
            <a:ext cx="757242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где  	Т – наработка на отказ;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		Т в – среднее время восстановления.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42852"/>
            <a:ext cx="8153400" cy="490063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100" dirty="0" smtClean="0"/>
              <a:t>Готовность – сложное комплексное понятие, характеризующее состояние объекта, которое зависит от надежности самого объекта и действий обслуживающего персонала. </a:t>
            </a:r>
          </a:p>
          <a:p>
            <a:pPr>
              <a:buNone/>
            </a:pPr>
            <a:endParaRPr lang="ru-RU" sz="2100" dirty="0" smtClean="0"/>
          </a:p>
          <a:p>
            <a:pPr>
              <a:buNone/>
            </a:pPr>
            <a:r>
              <a:rPr lang="ru-RU" sz="2100" u="sng" dirty="0" smtClean="0"/>
              <a:t>Готовность систем электроснабжения определяется следующими факторами:</a:t>
            </a:r>
          </a:p>
          <a:p>
            <a:r>
              <a:rPr lang="ru-RU" sz="2100" dirty="0" smtClean="0"/>
              <a:t>надежностью электрооборудования;</a:t>
            </a:r>
          </a:p>
          <a:p>
            <a:r>
              <a:rPr lang="ru-RU" sz="2100" dirty="0" smtClean="0"/>
              <a:t>квалификацией обслуживающего персонала;</a:t>
            </a:r>
          </a:p>
          <a:p>
            <a:r>
              <a:rPr lang="ru-RU" sz="2100" dirty="0" smtClean="0"/>
              <a:t>принятой системой технических обслуживаний и текущих ремонтов электрооборудования;</a:t>
            </a:r>
          </a:p>
          <a:p>
            <a:r>
              <a:rPr lang="ru-RU" sz="2100" dirty="0" smtClean="0"/>
              <a:t>укомплектованностью предприятий электрических сетей обслуживающим персоналом;</a:t>
            </a:r>
          </a:p>
          <a:p>
            <a:r>
              <a:rPr lang="ru-RU" sz="2100" dirty="0" smtClean="0"/>
              <a:t>обеспеченностью  эксплуатационных  подразделений  материально-техническими ресурсами.</a:t>
            </a:r>
          </a:p>
          <a:p>
            <a:pPr>
              <a:buNone/>
            </a:pPr>
            <a:r>
              <a:rPr lang="ru-RU" sz="2100" dirty="0" smtClean="0"/>
              <a:t>Показатели  готовности  электрооборудования  носят  вероятностно-статистический характер, т.к. зависят от большого числа различных факторов.</a:t>
            </a:r>
          </a:p>
          <a:p>
            <a:endParaRPr lang="ru-RU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51115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</a:rPr>
              <a:t>Технические показатели надежности элементов электрических систем и их определение</a:t>
            </a:r>
            <a:r>
              <a:rPr lang="ru-RU" sz="2800" dirty="0" smtClean="0">
                <a:solidFill>
                  <a:srgbClr val="0070C0"/>
                </a:solidFill>
              </a:rPr>
              <a:t/>
            </a:r>
            <a:br>
              <a:rPr lang="ru-RU" sz="2800" dirty="0" smtClean="0">
                <a:solidFill>
                  <a:srgbClr val="0070C0"/>
                </a:solidFill>
              </a:rPr>
            </a:br>
            <a:endParaRPr lang="ru-RU" sz="2800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785926"/>
            <a:ext cx="8153400" cy="4495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Показателями надежности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называют количественные характеристики одного или нескольких свойств электрической системы (ЭС) составляющих ее надежность.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К таким характеристикам относят, например, временные понятия - наработку элемента электрической системы до отказа, наработку между отказами, срок службы, время восстановления.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Значения этих показателей получают по результатам испытаний или эксплуатации.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	По восстанавливаемости элементов ЭС  показатели надежности подразделяют на показатели для восстанавливаемых изделий и показатели для невосстанавливаемых изделий. Применяются также комплексные показатели. Надежность элементов электрической системы можно оценивать, используя часть показателей надежности, либо все показатели.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Коэффициент вынужденного простоя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– вероятность того, что в произвольный момент времени </a:t>
            </a:r>
            <a:r>
              <a:rPr lang="ru-RU" sz="2600" dirty="0" err="1" smtClean="0"/>
              <a:t>t</a:t>
            </a:r>
            <a:r>
              <a:rPr lang="ru-RU" sz="2600" dirty="0" smtClean="0"/>
              <a:t> объект окажется в неработоспособном состоянии</a:t>
            </a:r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3429000"/>
            <a:ext cx="2214578" cy="642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928662" y="4000504"/>
            <a:ext cx="792961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/>
              <a:t>Установившееся значение коэффициента простоя</a:t>
            </a:r>
            <a:endParaRPr lang="ru-RU" sz="2600" dirty="0"/>
          </a:p>
        </p:txBody>
      </p:sp>
      <p:pic>
        <p:nvPicPr>
          <p:cNvPr id="6" name="Рисунок 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4643446"/>
            <a:ext cx="350046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/>
              <a:t>Коэффициент оперативной готовности</a:t>
            </a:r>
            <a:r>
              <a:rPr lang="ru-RU" sz="3200" dirty="0" smtClean="0"/>
              <a:t> 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9716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– это вероятность того, что объект окажется в работоспособном состоянии в произвольный момент времени и, начиная с этого момента времени, будет работать безотказно в течение заданного интервала. </a:t>
            </a:r>
            <a:endParaRPr lang="ru-RU" sz="2600" dirty="0"/>
          </a:p>
        </p:txBody>
      </p:sp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3571876"/>
            <a:ext cx="1785950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3333CC"/>
                </a:solidFill>
              </a:rPr>
              <a:t>Коэффициент технического использования</a:t>
            </a:r>
            <a:r>
              <a:rPr lang="ru-RU" sz="3200" dirty="0" smtClean="0">
                <a:solidFill>
                  <a:srgbClr val="3333CC"/>
                </a:solidFill>
              </a:rPr>
              <a:t>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715436" cy="30432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- отношение математического ожидания суммарного времени пребывания объекта в работоспособном состоянии за некоторый период эксплуатации к математическому ожиданию суммарного времени пребывания объекта в работоспособном состоянии и простоев, обусловленных техническими обслуживаниями и ремонтами за тот же период.</a:t>
            </a:r>
            <a:endParaRPr lang="ru-RU" sz="2600" dirty="0"/>
          </a:p>
        </p:txBody>
      </p:sp>
      <p:pic>
        <p:nvPicPr>
          <p:cNvPr id="9318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00364" y="4429132"/>
            <a:ext cx="3029864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071678"/>
            <a:ext cx="3729063" cy="1143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14282" y="3500438"/>
            <a:ext cx="878687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 smtClean="0"/>
              <a:t>где  	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Σ</a:t>
            </a:r>
            <a:r>
              <a:rPr lang="ru-RU" sz="2600" dirty="0" smtClean="0"/>
              <a:t>  – суммарная наработка объекта;</a:t>
            </a:r>
          </a:p>
          <a:p>
            <a:r>
              <a:rPr lang="ru-RU" sz="2600" dirty="0" smtClean="0"/>
              <a:t>	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рΣ </a:t>
            </a:r>
            <a:r>
              <a:rPr lang="ru-RU" sz="2600" dirty="0" smtClean="0"/>
              <a:t>– суммарное время простоев из-за плановых и 	неплановых ремонтов;</a:t>
            </a:r>
          </a:p>
          <a:p>
            <a:r>
              <a:rPr lang="ru-RU" sz="2600" dirty="0" smtClean="0"/>
              <a:t>	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т.оΣ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/>
              <a:t>– суммарное время простоев из-за плановых и 	неплановых технических обслуживаний.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857232"/>
            <a:ext cx="8572560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3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071546"/>
            <a:ext cx="8643966" cy="3307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14290"/>
            <a:ext cx="8858312" cy="990600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solidFill>
                  <a:srgbClr val="3333CC"/>
                </a:solidFill>
              </a:rPr>
              <a:t>Особенности использования показателей надежности для оценки систем электроснабжения</a:t>
            </a:r>
            <a:br>
              <a:rPr lang="ru-RU" sz="3000" b="1" dirty="0" smtClean="0">
                <a:solidFill>
                  <a:srgbClr val="3333CC"/>
                </a:solidFill>
              </a:rPr>
            </a:br>
            <a:endParaRPr lang="ru-RU" sz="3000" b="1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2214554"/>
            <a:ext cx="8153400" cy="449580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В качестве наиболее общей оценки надежности можно принять ожидаемую вероятность обеспечения электроснабжения в рассматриваемой точке сети. Указанный показатель идентичен вероятности безотказной работы.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82880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Для того чтобы в расчетный промежуток времени потребители получали электроэнергию, необходима безотказная работа всех узлов. Вероятность такого события</a:t>
            </a:r>
          </a:p>
          <a:p>
            <a:endParaRPr lang="ru-RU" sz="2600" dirty="0"/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3429000"/>
            <a:ext cx="2071702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9331" name="Rectangle 3"/>
          <p:cNvSpPr>
            <a:spLocks noChangeArrowheads="1"/>
          </p:cNvSpPr>
          <p:nvPr/>
        </p:nvSpPr>
        <p:spPr bwMode="auto">
          <a:xfrm>
            <a:off x="0" y="5143512"/>
            <a:ext cx="9137373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где 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P</a:t>
            </a:r>
            <a:r>
              <a:rPr kumimoji="0" lang="ru-RU" sz="25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(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 – вероятность исправной работы i-го узла (элемента),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492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  </a:t>
            </a:r>
            <a:r>
              <a:rPr kumimoji="0" lang="ru-RU" sz="25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k</a:t>
            </a:r>
            <a:r>
              <a:rPr kumimoji="0" lang="ru-RU" sz="25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– количество узлов (элементов системы).</a:t>
            </a:r>
            <a:endParaRPr kumimoji="0" lang="ru-RU" sz="2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928802"/>
            <a:ext cx="8153400" cy="99060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При оценке надежности электрических сетей необходимо учитывать следующие показатели</a:t>
            </a:r>
            <a:br>
              <a:rPr lang="ru-RU" sz="2800" dirty="0" smtClean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3571876"/>
            <a:ext cx="8153400" cy="252412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удельное количество отключенных линий;</a:t>
            </a:r>
          </a:p>
          <a:p>
            <a:r>
              <a:rPr lang="ru-RU" dirty="0" smtClean="0"/>
              <a:t>среднюю длительность восстановления питания с учетом аварийных, плановых и неплановых отключений;</a:t>
            </a:r>
          </a:p>
          <a:p>
            <a:r>
              <a:rPr lang="ru-RU" dirty="0" smtClean="0"/>
              <a:t>вероятность того, что среднее время восстановления не превысит заданное время.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771522"/>
            <a:ext cx="9034950" cy="4157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8794" y="357166"/>
            <a:ext cx="5357850" cy="582594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3333CC"/>
                </a:solidFill>
              </a:rPr>
              <a:t>Единичные показатели надежности</a:t>
            </a:r>
            <a:br>
              <a:rPr lang="ru-RU" sz="2800" b="1" dirty="0" smtClean="0">
                <a:solidFill>
                  <a:srgbClr val="3333CC"/>
                </a:solidFill>
              </a:rPr>
            </a:b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214422"/>
            <a:ext cx="8229600" cy="4525963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вероятность безотказной работы </a:t>
            </a:r>
            <a:r>
              <a:rPr lang="en-US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вероятность того, что в пределах заданной наработки отказ ЭС или ее элемента не возникают;</a:t>
            </a:r>
          </a:p>
          <a:p>
            <a:pPr lvl="0"/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среднее время безотказной работы (средняя наработка до отказа) (</a:t>
            </a:r>
            <a:r>
              <a:rPr lang="en-US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математическое ожидание наработки ЭС или ее элемента до первого отказа;</a:t>
            </a:r>
          </a:p>
          <a:p>
            <a:pPr lvl="0"/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средняя наработка на отказ (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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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ср)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отношение суммарной наработки восстанавливаемого элемента ЭС к математическому ожиданию числа его отказов;</a:t>
            </a:r>
          </a:p>
          <a:p>
            <a:pPr lvl="0"/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интенсивность отказов (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</a:t>
            </a:r>
            <a:r>
              <a:rPr lang="ru-RU" sz="2200" b="1" i="1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условная плотность вероятности возникновения отказа элемента ЭС, определяемая при условии, что до рассматриваемого момента времени отказ не возник. Этот показатель относится к невосстанавливаемым элементам ЭС.</a:t>
            </a:r>
          </a:p>
          <a:p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842946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Вероятность безотказной работы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43050"/>
            <a:ext cx="8715436" cy="3929090"/>
          </a:xfrm>
        </p:spPr>
        <p:txBody>
          <a:bodyPr>
            <a:noAutofit/>
          </a:bodyPr>
          <a:lstStyle/>
          <a:p>
            <a:pPr lvl="0"/>
            <a:r>
              <a:rPr lang="ru-RU" sz="2600" dirty="0" smtClean="0">
                <a:cs typeface="Times New Roman" pitchFamily="18" charset="0"/>
              </a:rPr>
              <a:t>- вероятность того, что в пределах заданной наработки отказ ЭС или ее элемента не возникают;</a:t>
            </a:r>
          </a:p>
          <a:p>
            <a:pPr>
              <a:buNone/>
            </a:pPr>
            <a:r>
              <a:rPr lang="ru-RU" sz="2600" dirty="0" smtClean="0"/>
              <a:t>	Возникновение отказа – случайное событие, а наработка </a:t>
            </a:r>
            <a:r>
              <a:rPr lang="ru-RU" sz="2600" dirty="0" err="1" smtClean="0"/>
              <a:t>τ </a:t>
            </a:r>
            <a:r>
              <a:rPr lang="ru-RU" sz="2600" dirty="0" smtClean="0"/>
              <a:t>от начального момента до возникновения отказа – случайная величина. Вероятность безотказной работы Р (</a:t>
            </a:r>
            <a:r>
              <a:rPr lang="ru-RU" sz="2600" dirty="0" err="1" smtClean="0"/>
              <a:t>t</a:t>
            </a:r>
            <a:r>
              <a:rPr lang="ru-RU" sz="2600" dirty="0" smtClean="0"/>
              <a:t>) объекта в интервале времени от 0 до </a:t>
            </a:r>
            <a:r>
              <a:rPr lang="ru-RU" sz="2600" dirty="0" err="1" smtClean="0"/>
              <a:t>t</a:t>
            </a:r>
            <a:r>
              <a:rPr lang="ru-RU" sz="2600" dirty="0" smtClean="0"/>
              <a:t> включительно определяется как </a:t>
            </a:r>
          </a:p>
          <a:p>
            <a:pPr>
              <a:buNone/>
            </a:pPr>
            <a:endParaRPr lang="ru-RU" sz="2600" dirty="0" smtClean="0"/>
          </a:p>
          <a:p>
            <a:pPr>
              <a:buNone/>
            </a:pPr>
            <a:r>
              <a:rPr lang="ru-RU" sz="2600" dirty="0" smtClean="0"/>
              <a:t>	Определяется в предположении, что в начальный момент времени объект находился в работоспособном состоянии.</a:t>
            </a:r>
          </a:p>
          <a:p>
            <a:pPr>
              <a:buNone/>
            </a:pPr>
            <a:endParaRPr lang="ru-RU" sz="2600" dirty="0" smtClean="0"/>
          </a:p>
          <a:p>
            <a:endParaRPr lang="ru-RU" sz="2600" dirty="0"/>
          </a:p>
        </p:txBody>
      </p:sp>
      <p:pic>
        <p:nvPicPr>
          <p:cNvPr id="798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4357694"/>
            <a:ext cx="2428892" cy="7386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1785926"/>
            <a:ext cx="8153400" cy="990600"/>
          </a:xfrm>
        </p:spPr>
        <p:txBody>
          <a:bodyPr>
            <a:noAutofit/>
          </a:bodyPr>
          <a:lstStyle/>
          <a:p>
            <a:pPr algn="just"/>
            <a:r>
              <a:rPr lang="ru-RU" sz="2600" dirty="0" smtClean="0">
                <a:solidFill>
                  <a:schemeClr val="tx1"/>
                </a:solidFill>
              </a:rPr>
              <a:t>Вероятность безотказной работы по статистическим данным об отказах</a:t>
            </a:r>
            <a:endParaRPr lang="ru-RU" sz="2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4357694"/>
            <a:ext cx="8153400" cy="1785950"/>
          </a:xfrm>
        </p:spPr>
        <p:txBody>
          <a:bodyPr>
            <a:normAutofit/>
          </a:bodyPr>
          <a:lstStyle/>
          <a:p>
            <a:r>
              <a:rPr lang="ru-RU" sz="2600" dirty="0" smtClean="0"/>
              <a:t>где	N – число объектов, работоспособных в начальный момент времени,</a:t>
            </a:r>
          </a:p>
          <a:p>
            <a:r>
              <a:rPr lang="ru-RU" sz="2600" dirty="0" err="1" smtClean="0"/>
              <a:t>n</a:t>
            </a:r>
            <a:r>
              <a:rPr lang="ru-RU" sz="2600" dirty="0" smtClean="0"/>
              <a:t> (</a:t>
            </a:r>
            <a:r>
              <a:rPr lang="ru-RU" sz="2600" dirty="0" err="1" smtClean="0"/>
              <a:t>t</a:t>
            </a:r>
            <a:r>
              <a:rPr lang="ru-RU" sz="2600" dirty="0" smtClean="0"/>
              <a:t>) – число объектов, отказавших на отрезке от 0 до </a:t>
            </a:r>
            <a:r>
              <a:rPr lang="ru-RU" sz="2600" dirty="0" err="1" smtClean="0"/>
              <a:t>t</a:t>
            </a:r>
            <a:r>
              <a:rPr lang="ru-RU" sz="2600" dirty="0" smtClean="0"/>
              <a:t> .</a:t>
            </a:r>
          </a:p>
          <a:p>
            <a:endParaRPr lang="ru-RU" sz="2600" dirty="0"/>
          </a:p>
        </p:txBody>
      </p:sp>
      <p:pic>
        <p:nvPicPr>
          <p:cNvPr id="808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71802" y="3143248"/>
            <a:ext cx="2454406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62863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3333CC"/>
                </a:solidFill>
              </a:rPr>
              <a:t>Вероятность отказа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42910" y="1928802"/>
            <a:ext cx="8153400" cy="254318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- характеризует вероятность того, что объект откажет хотя бы один раз в течение заданной наработки, будучи работоспособным, в начальный момент времени. На отрезке времени от 0 до </a:t>
            </a:r>
            <a:r>
              <a:rPr lang="ru-RU" dirty="0" err="1" smtClean="0"/>
              <a:t>t</a:t>
            </a:r>
            <a:r>
              <a:rPr lang="ru-RU" dirty="0" smtClean="0"/>
              <a:t> вероятность отказа</a:t>
            </a:r>
            <a:endParaRPr lang="ru-RU" dirty="0"/>
          </a:p>
        </p:txBody>
      </p:sp>
      <p:pic>
        <p:nvPicPr>
          <p:cNvPr id="819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43240" y="4714884"/>
            <a:ext cx="2428892" cy="695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i="1" dirty="0" smtClean="0">
                <a:solidFill>
                  <a:srgbClr val="3333CC"/>
                </a:solidFill>
              </a:rPr>
              <a:t>Средняя наработка до отказа</a:t>
            </a:r>
            <a:r>
              <a:rPr lang="ru-RU" sz="3200" dirty="0" smtClean="0">
                <a:solidFill>
                  <a:srgbClr val="3333CC"/>
                </a:solidFill>
              </a:rPr>
              <a:t>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857364"/>
            <a:ext cx="8153400" cy="18097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- математическое ожидание наработки объекта до первого отказа Т</a:t>
            </a:r>
            <a:r>
              <a:rPr lang="ru-RU" sz="2600" baseline="-25000" dirty="0" smtClean="0"/>
              <a:t>1</a:t>
            </a:r>
            <a:r>
              <a:rPr lang="ru-RU" sz="2600" dirty="0" smtClean="0"/>
              <a:t> . Через вероятность безотказной работы</a:t>
            </a:r>
          </a:p>
          <a:p>
            <a:endParaRPr lang="ru-RU" sz="2600" dirty="0"/>
          </a:p>
        </p:txBody>
      </p:sp>
      <p:pic>
        <p:nvPicPr>
          <p:cNvPr id="829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2928934"/>
            <a:ext cx="175260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500034" y="3929066"/>
            <a:ext cx="842968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Статистическая оценка для средней наработки до отказа</a:t>
            </a:r>
            <a:endParaRPr lang="ru-RU" sz="2600" dirty="0"/>
          </a:p>
        </p:txBody>
      </p:sp>
      <p:pic>
        <p:nvPicPr>
          <p:cNvPr id="829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4572008"/>
            <a:ext cx="1857388" cy="877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42844" y="5572140"/>
            <a:ext cx="878687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600" dirty="0" smtClean="0"/>
              <a:t>где	N – число работоспособных объектов при </a:t>
            </a:r>
            <a:r>
              <a:rPr lang="ru-RU" sz="2600" dirty="0" err="1" smtClean="0"/>
              <a:t>t</a:t>
            </a:r>
            <a:r>
              <a:rPr lang="ru-RU" sz="2600" dirty="0" smtClean="0"/>
              <a:t> = 0,</a:t>
            </a:r>
          </a:p>
          <a:p>
            <a:r>
              <a:rPr lang="ru-RU" sz="2600" dirty="0" smtClean="0"/>
              <a:t>	</a:t>
            </a:r>
            <a:r>
              <a:rPr lang="ru-RU" sz="2600" dirty="0" err="1" smtClean="0"/>
              <a:t>τ</a:t>
            </a:r>
            <a:r>
              <a:rPr lang="ru-RU" sz="2600" baseline="-25000" dirty="0" err="1" smtClean="0"/>
              <a:t>j</a:t>
            </a:r>
            <a:r>
              <a:rPr lang="ru-RU" sz="2600" dirty="0" err="1" smtClean="0"/>
              <a:t> </a:t>
            </a:r>
            <a:r>
              <a:rPr lang="ru-RU" sz="2600" dirty="0" smtClean="0"/>
              <a:t>– наработка до первого отказа каждого из объектов.</a:t>
            </a:r>
          </a:p>
          <a:p>
            <a:endParaRPr lang="ru-RU" sz="2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i="1" dirty="0" smtClean="0">
                <a:solidFill>
                  <a:srgbClr val="3333CC"/>
                </a:solidFill>
              </a:rPr>
              <a:t>Интенсивность отказов</a:t>
            </a:r>
            <a:r>
              <a:rPr lang="ru-RU" sz="3200" dirty="0" smtClean="0">
                <a:solidFill>
                  <a:srgbClr val="3333CC"/>
                </a:solidFill>
              </a:rPr>
              <a:t> </a:t>
            </a:r>
            <a:endParaRPr lang="ru-RU" sz="3200" dirty="0">
              <a:solidFill>
                <a:srgbClr val="33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571612"/>
            <a:ext cx="8572560" cy="21859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600" dirty="0" smtClean="0"/>
              <a:t>– условная плотность вероятности возникновения отказа объекта, которая определяется как отношение числа отказов изделия в единицу времени к среднему числу изделий исправно работающих в данный отрезок времени.</a:t>
            </a:r>
          </a:p>
          <a:p>
            <a:endParaRPr lang="ru-RU" sz="2600" dirty="0"/>
          </a:p>
        </p:txBody>
      </p:sp>
      <p:pic>
        <p:nvPicPr>
          <p:cNvPr id="839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357562"/>
            <a:ext cx="3286148" cy="94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3971" name="Rectangle 3"/>
          <p:cNvSpPr>
            <a:spLocks noChangeArrowheads="1"/>
          </p:cNvSpPr>
          <p:nvPr/>
        </p:nvSpPr>
        <p:spPr bwMode="auto">
          <a:xfrm>
            <a:off x="500034" y="4500570"/>
            <a:ext cx="8143932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где	N 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cp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(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ru-RU" sz="2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+ N</a:t>
            </a:r>
            <a:r>
              <a:rPr kumimoji="0" lang="ru-RU" sz="2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i+1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)/2 – среднее число изделий, 	исправно работающих в 	интервале ∆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ru-RU" sz="26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N</a:t>
            </a:r>
            <a:r>
              <a:rPr kumimoji="0" lang="ru-RU" sz="2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i+1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 – соответственно число изделий, 	исправно работающих в начале и в конце 	интервала ∆</a:t>
            </a:r>
            <a:r>
              <a:rPr kumimoji="0" 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.</a:t>
            </a:r>
            <a:endParaRPr kumimoji="0" lang="ru-RU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2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2928934"/>
            <a:ext cx="2882570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428596" y="1785926"/>
            <a:ext cx="81439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600" dirty="0" smtClean="0"/>
              <a:t>Интенсивность отказов связана однозначной зависимостью с вероятностью безотказной работы</a:t>
            </a:r>
            <a:endParaRPr lang="ru-RU" sz="26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207</TotalTime>
  <Words>784</Words>
  <Application>Microsoft Office PowerPoint</Application>
  <PresentationFormat>Экран (4:3)</PresentationFormat>
  <Paragraphs>97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Обычная</vt:lpstr>
      <vt:lpstr>Надёжность электроснабжения</vt:lpstr>
      <vt:lpstr>Технические показатели надежности элементов электрических систем и их определение </vt:lpstr>
      <vt:lpstr>Единичные показатели надежности </vt:lpstr>
      <vt:lpstr>Вероятность безотказной работы </vt:lpstr>
      <vt:lpstr>Вероятность безотказной работы по статистическим данным об отказах</vt:lpstr>
      <vt:lpstr>Вероятность отказа</vt:lpstr>
      <vt:lpstr>Средняя наработка до отказа </vt:lpstr>
      <vt:lpstr>Интенсивность отказов </vt:lpstr>
      <vt:lpstr>Слайд 9</vt:lpstr>
      <vt:lpstr>Показатели надежности восстанавливаемых элементов (объектов, систем)</vt:lpstr>
      <vt:lpstr>Показатели безотказности ремонтируемых объектов</vt:lpstr>
      <vt:lpstr>Параметр потока отказов </vt:lpstr>
      <vt:lpstr>Параметр потока отказов </vt:lpstr>
      <vt:lpstr>Среднее значение параметра потока отказов (частота отказов или средняя повреждаемость)</vt:lpstr>
      <vt:lpstr>Слайд 15</vt:lpstr>
      <vt:lpstr>Ремонтопригодность</vt:lpstr>
      <vt:lpstr>Слайд 17</vt:lpstr>
      <vt:lpstr>Комплексные показатели надежности </vt:lpstr>
      <vt:lpstr>Слайд 19</vt:lpstr>
      <vt:lpstr>Коэффициент вынужденного простоя </vt:lpstr>
      <vt:lpstr>Коэффициент оперативной готовности </vt:lpstr>
      <vt:lpstr>Коэффициент технического использования </vt:lpstr>
      <vt:lpstr>Слайд 23</vt:lpstr>
      <vt:lpstr>Слайд 24</vt:lpstr>
      <vt:lpstr>Слайд 25</vt:lpstr>
      <vt:lpstr>Особенности использования показателей надежности для оценки систем электроснабжения </vt:lpstr>
      <vt:lpstr>Слайд 27</vt:lpstr>
      <vt:lpstr>При оценке надежности электрических сетей необходимо учитывать следующие показатели </vt:lpstr>
      <vt:lpstr>Слайд 29</vt:lpstr>
    </vt:vector>
  </TitlesOfParts>
  <Company>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Надежность электроэнергетических систем</dc:title>
  <dc:creator>user1</dc:creator>
  <cp:lastModifiedBy>sh</cp:lastModifiedBy>
  <cp:revision>77</cp:revision>
  <dcterms:created xsi:type="dcterms:W3CDTF">2018-01-15T13:28:29Z</dcterms:created>
  <dcterms:modified xsi:type="dcterms:W3CDTF">2021-01-19T06:42:44Z</dcterms:modified>
</cp:coreProperties>
</file>